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7" r:id="rId12"/>
    <p:sldId id="264" r:id="rId13"/>
    <p:sldId id="265" r:id="rId14"/>
    <p:sldId id="269" r:id="rId15"/>
  </p:sldIdLst>
  <p:sldSz cx="14630400" cy="8229600"/>
  <p:notesSz cx="8229600" cy="14630400"/>
  <p:embeddedFontLst>
    <p:embeddedFont>
      <p:font typeface="Host Grotesk Medium" panose="020B0504030402000203" pitchFamily="34" charset="0"/>
      <p:regular r:id="rId17"/>
      <p:italic r:id="rId18"/>
    </p:embeddedFont>
    <p:embeddedFont>
      <p:font typeface="Host Grotesk Light" panose="020B0504030402000203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4E"/>
    <a:srgbClr val="384653"/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5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6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Distributed Point-of-Sale System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scalable retail database solution for multi-branch operations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-1" y="0"/>
            <a:ext cx="576072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297"/>
            <a:ext cx="6600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Results: Live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57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processed orders with automatic inventory updates and payment tracking across distributed stores.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21016"/>
            <a:ext cx="121920" cy="134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0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UUID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transaction identifier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321016"/>
            <a:ext cx="121920" cy="1345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324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transaction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321016"/>
            <a:ext cx="121920" cy="1345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415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Updates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adjustments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875712" y="1513887"/>
            <a:ext cx="3133725" cy="94297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4862486" y="1513887"/>
            <a:ext cx="8780320" cy="803428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875712" y="3409950"/>
            <a:ext cx="4705985" cy="14097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5"/>
          <a:stretch>
            <a:fillRect/>
          </a:stretch>
        </p:blipFill>
        <p:spPr>
          <a:xfrm>
            <a:off x="8936821" y="3409950"/>
            <a:ext cx="4705985" cy="140970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875712" y="5912285"/>
            <a:ext cx="5732145" cy="47244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7"/>
          <a:stretch>
            <a:fillRect/>
          </a:stretch>
        </p:blipFill>
        <p:spPr>
          <a:xfrm>
            <a:off x="7603299" y="5912285"/>
            <a:ext cx="6039507" cy="510485"/>
          </a:xfrm>
          <a:prstGeom prst="rect">
            <a:avLst/>
          </a:prstGeom>
        </p:spPr>
      </p:pic>
      <p:sp>
        <p:nvSpPr>
          <p:cNvPr id="35" name="Text 4"/>
          <p:cNvSpPr/>
          <p:nvPr/>
        </p:nvSpPr>
        <p:spPr>
          <a:xfrm>
            <a:off x="849550" y="27633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</a:t>
            </a:r>
            <a:endParaRPr lang="en-US" sz="1750" dirty="0"/>
          </a:p>
        </p:txBody>
      </p:sp>
      <p:sp>
        <p:nvSpPr>
          <p:cNvPr id="36" name="Text 4"/>
          <p:cNvSpPr/>
          <p:nvPr/>
        </p:nvSpPr>
        <p:spPr>
          <a:xfrm>
            <a:off x="849550" y="5126113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Items</a:t>
            </a:r>
            <a:endParaRPr lang="en-US" sz="1750" dirty="0"/>
          </a:p>
        </p:txBody>
      </p:sp>
      <p:sp>
        <p:nvSpPr>
          <p:cNvPr id="37" name="Text 4"/>
          <p:cNvSpPr/>
          <p:nvPr/>
        </p:nvSpPr>
        <p:spPr>
          <a:xfrm>
            <a:off x="849550" y="683073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</a:t>
            </a:r>
            <a:endParaRPr lang="en-US" sz="1750" dirty="0"/>
          </a:p>
        </p:txBody>
      </p:sp>
      <p:sp>
        <p:nvSpPr>
          <p:cNvPr id="39" name="Text 4"/>
          <p:cNvSpPr/>
          <p:nvPr/>
        </p:nvSpPr>
        <p:spPr>
          <a:xfrm>
            <a:off x="10054438" y="25616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</a:t>
            </a:r>
            <a:endParaRPr lang="en-US" sz="1750" dirty="0"/>
          </a:p>
        </p:txBody>
      </p:sp>
      <p:sp>
        <p:nvSpPr>
          <p:cNvPr id="40" name="Text 4"/>
          <p:cNvSpPr/>
          <p:nvPr/>
        </p:nvSpPr>
        <p:spPr>
          <a:xfrm>
            <a:off x="10054438" y="5064025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41" name="Text 4"/>
          <p:cNvSpPr/>
          <p:nvPr/>
        </p:nvSpPr>
        <p:spPr>
          <a:xfrm>
            <a:off x="10054438" y="6707590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013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Fault Tolerance &amp;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sync attempt tracked; failed replications logged for retry.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dblink_user limited to SELECT, INSERT, UPDATE—no DROP/DELETE.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Backup &amp;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pg_dump backups with pg_restore recovery for disaster scenarios.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2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8503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single point of failure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812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latency via local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774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5719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fault tolerance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21850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for new cities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796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Logical Replication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ETL-based data warehouse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17037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 integration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0" y="3694649"/>
            <a:ext cx="14630401" cy="84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YOU!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16231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27" y="1567873"/>
            <a:ext cx="11045537" cy="2831544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Group 09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Arham Sharif EB21102022 </a:t>
            </a:r>
          </a:p>
          <a:p>
            <a:pPr algn="ctr"/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Subhan Ali EB22210006125</a:t>
            </a:r>
          </a:p>
          <a:p>
            <a:pPr algn="ctr"/>
            <a:r>
              <a:rPr lang="en-US" sz="4450" dirty="0" err="1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Bisma</a:t>
            </a:r>
            <a:r>
              <a:rPr lang="en-US" sz="4450" dirty="0" smtClean="0">
                <a:solidFill>
                  <a:srgbClr val="2E3C4E"/>
                </a:solidFill>
                <a:latin typeface="Host Grotesk Medium" panose="020B0504030402000203" pitchFamily="34" charset="0"/>
              </a:rPr>
              <a:t> Imran EB22210006029</a:t>
            </a:r>
            <a:endParaRPr lang="en-US" sz="4450" dirty="0">
              <a:solidFill>
                <a:srgbClr val="2E3C4E"/>
              </a:solidFill>
              <a:latin typeface="Host Grotesk Medium" panose="020B050403040200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2828" y="4822934"/>
            <a:ext cx="11045536" cy="1169551"/>
          </a:xfrm>
          <a:prstGeom prst="rect">
            <a:avLst/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pPr algn="ctr"/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Course: Distributed Database Systems (BSCS 606)</a:t>
            </a:r>
            <a:b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Instructor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Dr.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Taha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Shabbir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Department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Department of Computer Science (UBIT) </a:t>
            </a:r>
            <a:endParaRPr lang="en-US" sz="1750" dirty="0" smtClean="0">
              <a:solidFill>
                <a:srgbClr val="38465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n-US" sz="1750" dirty="0" smtClean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Institute</a:t>
            </a:r>
            <a:r>
              <a:rPr lang="en-US" sz="1750" dirty="0">
                <a:solidFill>
                  <a:srgbClr val="384653"/>
                </a:solidFill>
                <a:latin typeface="Roboto" panose="020B0604020202020204" charset="0"/>
                <a:ea typeface="Roboto" panose="020B0604020202020204" charset="0"/>
              </a:rPr>
              <a:t>: University of Karachi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194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Point of Failure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database outage halts all store operations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194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1047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Cashiers wait for queries traveling to distant central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92779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2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176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performance entirely dependent on network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04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Distributed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5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hybrid approach combining centralized master data with localized transactional operations across Karachi and Lahore stores.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007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37303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data: Products, Categories, Cities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8095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498187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operations: Orders, Inventory, Payments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183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59072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Trigger-based sync of customer and store data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Design: Core Entities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 (pos_central)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&amp;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 &amp; Stores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(master)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Logs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 (karachi_db, lahore_db)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 &amp; Order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Stores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4"/>
          <p:cNvSpPr/>
          <p:nvPr/>
        </p:nvSpPr>
        <p:spPr>
          <a:xfrm>
            <a:off x="1068887" y="6388637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pos_central</a:t>
            </a:r>
            <a:endParaRPr lang="en-US" sz="1750" dirty="0"/>
          </a:p>
        </p:txBody>
      </p:sp>
      <p:pic>
        <p:nvPicPr>
          <p:cNvPr id="2050" name="Picture 2" descr="pos_cent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" r="17677"/>
          <a:stretch>
            <a:fillRect/>
          </a:stretch>
        </p:blipFill>
        <p:spPr bwMode="auto">
          <a:xfrm>
            <a:off x="531005" y="1479194"/>
            <a:ext cx="46577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4"/>
          <p:cNvSpPr/>
          <p:nvPr/>
        </p:nvSpPr>
        <p:spPr>
          <a:xfrm>
            <a:off x="10026233" y="638248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</a:t>
            </a:r>
            <a:endParaRPr lang="en-US" sz="1750" dirty="0"/>
          </a:p>
        </p:txBody>
      </p:sp>
      <p:pic>
        <p:nvPicPr>
          <p:cNvPr id="17" name="Picture 16" descr="D:\Projects\BSCS-UBIT-2k21\Distributed Database Systems\Distributed Retail Point of Sale (POS) System\ERD\karachi_db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7"/>
          <a:stretch/>
        </p:blipFill>
        <p:spPr bwMode="auto">
          <a:xfrm>
            <a:off x="9894640" y="430324"/>
            <a:ext cx="3853517" cy="567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02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380"/>
            <a:ext cx="6158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Fragmentation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787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93407"/>
            <a:ext cx="6513790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20221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Horizontal Fragmentation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10639"/>
            <a:ext cx="60601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Stores split by city_id across databases.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493407"/>
            <a:ext cx="6513790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493407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Local Decentralization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210639"/>
            <a:ext cx="606016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Inventory, Payments maintained exclusively at store level.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0547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1410" y="438816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531876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498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334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 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53187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1574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159454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498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197334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city_id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5945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→ Store DBs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64332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578703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498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7334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454170" y="578703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27090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462" y="6414611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940498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334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41461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2750"/>
            <a:ext cx="8940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&amp; Concurrency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6735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8104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Trigger-Based Replication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INSERT/UPDATE triggers on Customers and Stores invoke replication functions using dblink.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306735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Asynchronous Sync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16962" y="5971461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propagates to appropriate store database based on city_id.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306735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Pessimistic Locking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40133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UPDATE locks prevent simultaneous inventory modifications during order processing.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8799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Implementation: Order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12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ProcessOrder stored procedure handles complex transactions with inventory locking and distributed mapping.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5603"/>
            <a:ext cx="640794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277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all items: quantity × price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3356834"/>
            <a:ext cx="64080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4196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Lock Inventory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4687098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locks prevent concurrent modifications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228"/>
            <a:ext cx="640794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Insert Records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44903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items, payments created locally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7067"/>
            <a:ext cx="64080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Map Globally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6504742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 sent to central Order_Mapping table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445</Words>
  <Application>Microsoft Office PowerPoint</Application>
  <PresentationFormat>Custom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Host Grotesk Medium</vt:lpstr>
      <vt:lpstr>Host Grotesk Light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SUBHAN ALI SIDDIQUI</dc:creator>
  <cp:lastModifiedBy>Arham Sharif</cp:lastModifiedBy>
  <cp:revision>13</cp:revision>
  <dcterms:created xsi:type="dcterms:W3CDTF">2025-10-19T17:27:53Z</dcterms:created>
  <dcterms:modified xsi:type="dcterms:W3CDTF">2025-10-29T04:50:27Z</dcterms:modified>
</cp:coreProperties>
</file>